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8" r:id="rId3"/>
    <p:sldId id="269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73" y="334805"/>
            <a:ext cx="9093416" cy="820615"/>
          </a:xfrm>
        </p:spPr>
        <p:txBody>
          <a:bodyPr anchor="ctr" anchorCtr="0">
            <a:normAutofit/>
          </a:bodyPr>
          <a:lstStyle>
            <a:lvl1pPr>
              <a:defRPr sz="3333" b="1" i="0" kern="0" cap="all" spc="133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4479" y="1595120"/>
            <a:ext cx="10729751" cy="4823265"/>
          </a:xfrm>
        </p:spPr>
        <p:txBody>
          <a:bodyPr/>
          <a:lstStyle>
            <a:lvl1pPr marL="361942" indent="-361942">
              <a:lnSpc>
                <a:spcPct val="110000"/>
              </a:lnSpc>
              <a:spcBef>
                <a:spcPts val="1568"/>
              </a:spcBef>
              <a:buFont typeface="Wingdings" charset="2"/>
              <a:buChar char="§"/>
              <a:defRPr sz="2933">
                <a:solidFill>
                  <a:schemeClr val="tx1"/>
                </a:solidFill>
              </a:defRPr>
            </a:lvl1pPr>
            <a:lvl2pPr marL="715415" indent="-364058">
              <a:lnSpc>
                <a:spcPct val="110000"/>
              </a:lnSpc>
              <a:buFont typeface="Symbol" charset="2"/>
              <a:buChar char="-"/>
              <a:defRPr sz="2400">
                <a:solidFill>
                  <a:schemeClr val="tx1"/>
                </a:solidFill>
              </a:defRPr>
            </a:lvl2pPr>
            <a:lvl3pPr marL="1081590" indent="-366175">
              <a:lnSpc>
                <a:spcPct val="110000"/>
              </a:lnSpc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3pPr>
            <a:lvl4pPr marL="1432948" indent="-351358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797006" indent="-364058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6606059"/>
            <a:ext cx="12192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893906" y="6541964"/>
            <a:ext cx="29742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1200" b="1" smtClean="0">
                <a:latin typeface="Arial"/>
              </a:rPr>
              <a:pPr/>
              <a:t>‹#›</a:t>
            </a:fld>
            <a:endParaRPr lang="en-US" sz="1200" b="1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5860" y="309157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D1560-93CF-FC7F-007F-437E76B11BB3}"/>
              </a:ext>
            </a:extLst>
          </p:cNvPr>
          <p:cNvSpPr txBox="1"/>
          <p:nvPr userDrawn="1"/>
        </p:nvSpPr>
        <p:spPr>
          <a:xfrm>
            <a:off x="188314" y="6555257"/>
            <a:ext cx="72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“Water and Sanitation for All: A Secure Future for Africa”</a:t>
            </a:r>
          </a:p>
        </p:txBody>
      </p:sp>
    </p:spTree>
    <p:extLst>
      <p:ext uri="{BB962C8B-B14F-4D97-AF65-F5344CB8AC3E}">
        <p14:creationId xmlns:p14="http://schemas.microsoft.com/office/powerpoint/2010/main" val="31573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606059"/>
            <a:ext cx="12192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80" y="334967"/>
            <a:ext cx="9093417" cy="820615"/>
          </a:xfrm>
        </p:spPr>
        <p:txBody>
          <a:bodyPr>
            <a:normAutofit/>
          </a:bodyPr>
          <a:lstStyle>
            <a:lvl1pPr>
              <a:defRPr sz="3333" b="1" kern="0" cap="all" spc="133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57499" y="1584960"/>
            <a:ext cx="5384800" cy="4833425"/>
          </a:xfrm>
        </p:spPr>
        <p:txBody>
          <a:bodyPr/>
          <a:lstStyle>
            <a:lvl1pPr marL="361942" indent="-361942">
              <a:lnSpc>
                <a:spcPct val="110000"/>
              </a:lnSpc>
              <a:buFont typeface="Wingdings" charset="2"/>
              <a:buChar char="§"/>
              <a:defRPr sz="2933"/>
            </a:lvl1pPr>
            <a:lvl2pPr marL="715415" indent="-364058">
              <a:lnSpc>
                <a:spcPct val="110000"/>
              </a:lnSpc>
              <a:buFont typeface="Symbol" charset="2"/>
              <a:buChar char="-"/>
              <a:defRPr sz="2400"/>
            </a:lvl2pPr>
            <a:lvl3pPr marL="1081590" indent="-366175">
              <a:lnSpc>
                <a:spcPct val="110000"/>
              </a:lnSpc>
              <a:buFont typeface="Wingdings" charset="2"/>
              <a:buChar char="§"/>
              <a:defRPr sz="2133"/>
            </a:lvl3pPr>
            <a:lvl4pPr marL="1432948" indent="-351358">
              <a:lnSpc>
                <a:spcPct val="110000"/>
              </a:lnSpc>
              <a:buFont typeface="Symbol" charset="2"/>
              <a:buChar char="-"/>
              <a:defRPr sz="2133"/>
            </a:lvl4pPr>
            <a:lvl5pPr marL="1797006" indent="-364058">
              <a:lnSpc>
                <a:spcPct val="110000"/>
              </a:lnSpc>
              <a:buFont typeface="Wingdings" charset="2"/>
              <a:buChar char="§"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45505" y="1584960"/>
            <a:ext cx="5128724" cy="4833425"/>
          </a:xfrm>
        </p:spPr>
        <p:txBody>
          <a:bodyPr/>
          <a:lstStyle>
            <a:lvl1pPr marL="361942" indent="-361942">
              <a:lnSpc>
                <a:spcPct val="110000"/>
              </a:lnSpc>
              <a:buFont typeface="Wingdings" charset="2"/>
              <a:buChar char="§"/>
              <a:defRPr sz="2933"/>
            </a:lvl1pPr>
            <a:lvl2pPr marL="715415" indent="-364058">
              <a:lnSpc>
                <a:spcPct val="110000"/>
              </a:lnSpc>
              <a:buFont typeface="Symbol" charset="2"/>
              <a:buChar char="-"/>
              <a:defRPr sz="2400"/>
            </a:lvl2pPr>
            <a:lvl3pPr marL="1081590" indent="-366175">
              <a:lnSpc>
                <a:spcPct val="110000"/>
              </a:lnSpc>
              <a:buFont typeface="Wingdings" charset="2"/>
              <a:buChar char="§"/>
              <a:defRPr sz="2133"/>
            </a:lvl3pPr>
            <a:lvl4pPr marL="1432948" indent="-351358">
              <a:lnSpc>
                <a:spcPct val="110000"/>
              </a:lnSpc>
              <a:buFont typeface="Symbol" charset="2"/>
              <a:buChar char="-"/>
              <a:defRPr sz="2133"/>
            </a:lvl4pPr>
            <a:lvl5pPr marL="1797006" indent="-364058">
              <a:lnSpc>
                <a:spcPct val="110000"/>
              </a:lnSpc>
              <a:buFont typeface="Wingdings" charset="2"/>
              <a:buChar char="§"/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8893906" y="6541964"/>
            <a:ext cx="29742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1200" b="1" smtClean="0">
                <a:latin typeface="Arial"/>
              </a:rPr>
              <a:pPr/>
              <a:t>‹#›</a:t>
            </a:fld>
            <a:endParaRPr lang="en-US" sz="120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5860" y="309157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15256-4C08-3F5D-7B77-54347118143D}"/>
              </a:ext>
            </a:extLst>
          </p:cNvPr>
          <p:cNvSpPr txBox="1"/>
          <p:nvPr userDrawn="1"/>
        </p:nvSpPr>
        <p:spPr>
          <a:xfrm>
            <a:off x="188314" y="6555257"/>
            <a:ext cx="72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“Water and Sanitation for All: A Secure Future for Africa”</a:t>
            </a:r>
          </a:p>
        </p:txBody>
      </p:sp>
    </p:spTree>
    <p:extLst>
      <p:ext uri="{BB962C8B-B14F-4D97-AF65-F5344CB8AC3E}">
        <p14:creationId xmlns:p14="http://schemas.microsoft.com/office/powerpoint/2010/main" val="3519496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9"/>
            <a:ext cx="12192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480" y="334805"/>
            <a:ext cx="9093417" cy="820615"/>
          </a:xfrm>
        </p:spPr>
        <p:txBody>
          <a:bodyPr>
            <a:normAutofit/>
          </a:bodyPr>
          <a:lstStyle>
            <a:lvl1pPr>
              <a:defRPr sz="3333" b="1" i="0" kern="0" cap="all" spc="133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8893906" y="6541964"/>
            <a:ext cx="29742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1200" b="1" smtClean="0">
                <a:latin typeface="Arial"/>
              </a:rPr>
              <a:pPr/>
              <a:t>‹#›</a:t>
            </a:fld>
            <a:endParaRPr lang="en-US" sz="1200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5860" y="309157"/>
            <a:ext cx="96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E33D2-7554-A06D-CAED-A69DADEE4FE4}"/>
              </a:ext>
            </a:extLst>
          </p:cNvPr>
          <p:cNvSpPr txBox="1"/>
          <p:nvPr userDrawn="1"/>
        </p:nvSpPr>
        <p:spPr>
          <a:xfrm>
            <a:off x="188314" y="6555257"/>
            <a:ext cx="72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“Water and Sanitation for All: A Secure Future for Africa”</a:t>
            </a:r>
          </a:p>
        </p:txBody>
      </p:sp>
    </p:spTree>
    <p:extLst>
      <p:ext uri="{BB962C8B-B14F-4D97-AF65-F5344CB8AC3E}">
        <p14:creationId xmlns:p14="http://schemas.microsoft.com/office/powerpoint/2010/main" val="305778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9"/>
            <a:ext cx="12192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893906" y="6541964"/>
            <a:ext cx="297424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sz="1200" b="1" smtClean="0">
                <a:latin typeface="Arial"/>
              </a:rPr>
              <a:pPr/>
              <a:t>‹#›</a:t>
            </a:fld>
            <a:endParaRPr lang="en-US" sz="120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8856C-EF8A-4574-59F3-7FE5C6F16D2D}"/>
              </a:ext>
            </a:extLst>
          </p:cNvPr>
          <p:cNvSpPr txBox="1"/>
          <p:nvPr userDrawn="1"/>
        </p:nvSpPr>
        <p:spPr>
          <a:xfrm>
            <a:off x="188314" y="6555257"/>
            <a:ext cx="7237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“Water and Sanitation for All: A Secure Future for Africa”</a:t>
            </a:r>
          </a:p>
        </p:txBody>
      </p:sp>
    </p:spTree>
    <p:extLst>
      <p:ext uri="{BB962C8B-B14F-4D97-AF65-F5344CB8AC3E}">
        <p14:creationId xmlns:p14="http://schemas.microsoft.com/office/powerpoint/2010/main" val="94633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8F756B6-B4D4-B20B-7602-94B522875C48}"/>
              </a:ext>
            </a:extLst>
          </p:cNvPr>
          <p:cNvGrpSpPr/>
          <p:nvPr userDrawn="1"/>
        </p:nvGrpSpPr>
        <p:grpSpPr>
          <a:xfrm>
            <a:off x="371926" y="10584"/>
            <a:ext cx="11494010" cy="1640755"/>
            <a:chOff x="371926" y="10584"/>
            <a:chExt cx="11494010" cy="16407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4C5FE9-5499-A99B-201D-BED14D284371}"/>
                </a:ext>
              </a:extLst>
            </p:cNvPr>
            <p:cNvGrpSpPr/>
            <p:nvPr/>
          </p:nvGrpSpPr>
          <p:grpSpPr>
            <a:xfrm>
              <a:off x="371926" y="32659"/>
              <a:ext cx="10285186" cy="1509250"/>
              <a:chOff x="488918" y="11814"/>
              <a:chExt cx="10702438" cy="136424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1F4542-477A-E901-50A9-D813A3090227}"/>
                  </a:ext>
                </a:extLst>
              </p:cNvPr>
              <p:cNvSpPr txBox="1"/>
              <p:nvPr/>
            </p:nvSpPr>
            <p:spPr>
              <a:xfrm>
                <a:off x="488918" y="11814"/>
                <a:ext cx="10702438" cy="8624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defTabSz="914377">
                  <a:defRPr sz="2500">
                    <a:ln w="0"/>
                    <a:solidFill>
                      <a:srgbClr val="00AEE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/>
                    <a:cs typeface="Arial" panose="020B0604020202020204" pitchFamily="34" charset="0"/>
                  </a:defRPr>
                </a:lvl1pPr>
              </a:lstStyle>
              <a:p>
                <a:r>
                  <a:rPr lang="en-US" sz="2800" dirty="0"/>
                  <a:t>The 22</a:t>
                </a:r>
                <a:r>
                  <a:rPr lang="en-US" sz="2800" baseline="30000" dirty="0"/>
                  <a:t>nd</a:t>
                </a:r>
                <a:r>
                  <a:rPr lang="en-US" sz="2800" dirty="0"/>
                  <a:t> African Water and Sanitation Association</a:t>
                </a:r>
              </a:p>
              <a:p>
                <a:r>
                  <a:rPr lang="en-US" sz="2800" dirty="0"/>
                  <a:t>International Congress and Exhibition (</a:t>
                </a:r>
                <a:r>
                  <a:rPr lang="en-US" sz="2800" dirty="0" err="1"/>
                  <a:t>AfWASA</a:t>
                </a:r>
                <a:r>
                  <a:rPr lang="en-US" sz="2800" dirty="0"/>
                  <a:t> ICE 2025)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6938786-3B3D-C857-9D08-69ED7D9FD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926" y="878760"/>
                <a:ext cx="8880023" cy="0"/>
              </a:xfrm>
              <a:prstGeom prst="line">
                <a:avLst/>
              </a:prstGeom>
              <a:ln>
                <a:solidFill>
                  <a:srgbClr val="CDF1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92C779-451C-2DE7-02C4-D8390D3B4A83}"/>
                  </a:ext>
                </a:extLst>
              </p:cNvPr>
              <p:cNvSpPr txBox="1"/>
              <p:nvPr/>
            </p:nvSpPr>
            <p:spPr>
              <a:xfrm>
                <a:off x="488918" y="919834"/>
                <a:ext cx="8324802" cy="456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sz="2500" dirty="0">
                    <a:solidFill>
                      <a:srgbClr val="00AEEF"/>
                    </a:solidFill>
                    <a:latin typeface="Calibri" panose="020F0502020204030204"/>
                    <a:cs typeface="Arial" panose="020B0604020202020204" pitchFamily="34" charset="0"/>
                  </a:rPr>
                  <a:t>16-20 February 2025 | Kampala, Uganda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BA248B-FD0D-E453-1D21-B55379CC0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680" b="4364"/>
            <a:stretch/>
          </p:blipFill>
          <p:spPr bwMode="auto">
            <a:xfrm>
              <a:off x="9402182" y="10584"/>
              <a:ext cx="2463754" cy="16407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485634-6251-BD25-16A8-156E57A479AA}"/>
              </a:ext>
            </a:extLst>
          </p:cNvPr>
          <p:cNvGrpSpPr/>
          <p:nvPr userDrawn="1"/>
        </p:nvGrpSpPr>
        <p:grpSpPr>
          <a:xfrm>
            <a:off x="56234" y="5673398"/>
            <a:ext cx="12061989" cy="1184602"/>
            <a:chOff x="56234" y="5673398"/>
            <a:chExt cx="12061989" cy="11846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6000D7-9953-C0ED-9665-6436409B8227}"/>
                </a:ext>
              </a:extLst>
            </p:cNvPr>
            <p:cNvGrpSpPr/>
            <p:nvPr/>
          </p:nvGrpSpPr>
          <p:grpSpPr>
            <a:xfrm>
              <a:off x="7245353" y="5673398"/>
              <a:ext cx="4872870" cy="1184602"/>
              <a:chOff x="1929265" y="158043"/>
              <a:chExt cx="6288710" cy="15686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D61F937-1A96-415B-22B1-4869046F7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9265" y="287002"/>
                <a:ext cx="1197809" cy="128206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219E5D-426C-180B-9677-2DCC80A26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b="4854"/>
              <a:stretch/>
            </p:blipFill>
            <p:spPr>
              <a:xfrm>
                <a:off x="4784208" y="158043"/>
                <a:ext cx="3433767" cy="156865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0A572A2-6CA2-7639-224D-EC1C0A7E2E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3175121" y="254069"/>
                <a:ext cx="1634829" cy="1418810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387AE2-19A6-35DB-D63C-FBD5A48BFCD4}"/>
                </a:ext>
              </a:extLst>
            </p:cNvPr>
            <p:cNvSpPr txBox="1"/>
            <p:nvPr/>
          </p:nvSpPr>
          <p:spPr>
            <a:xfrm>
              <a:off x="56234" y="6047257"/>
              <a:ext cx="7237189" cy="4770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400" dirty="0">
                  <a:ln w="0"/>
                  <a:solidFill>
                    <a:srgbClr val="00AEE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/>
                  <a:cs typeface="Arial" panose="020B0604020202020204" pitchFamily="34" charset="0"/>
                </a:rPr>
                <a:t>“Water and Sanitation for All: A Secure Future for Africa”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3825A-9200-2CB9-F04F-1EEB48D762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1" b="20751"/>
          <a:stretch/>
        </p:blipFill>
        <p:spPr>
          <a:xfrm flipH="1">
            <a:off x="0" y="1661653"/>
            <a:ext cx="12192000" cy="40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4474" y="173781"/>
            <a:ext cx="9094501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4479" y="1981201"/>
            <a:ext cx="1107391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36095-52B7-B285-153F-2EE81932AB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9503568" y="0"/>
            <a:ext cx="2194652" cy="166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6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361942" indent="-36194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rgbClr val="414646"/>
          </a:solidFill>
          <a:latin typeface="Arial"/>
          <a:ea typeface="+mn-ea"/>
          <a:cs typeface="+mn-cs"/>
        </a:defRPr>
      </a:lvl1pPr>
      <a:lvl2pPr marL="715415" indent="-364058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667" kern="1200">
          <a:solidFill>
            <a:srgbClr val="414646"/>
          </a:solidFill>
          <a:latin typeface="Arial"/>
          <a:ea typeface="+mn-ea"/>
          <a:cs typeface="+mn-cs"/>
        </a:defRPr>
      </a:lvl2pPr>
      <a:lvl3pPr marL="1081590" indent="-366175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2400" kern="1200">
          <a:solidFill>
            <a:srgbClr val="414646"/>
          </a:solidFill>
          <a:latin typeface="Arial"/>
          <a:ea typeface="+mn-ea"/>
          <a:cs typeface="+mn-cs"/>
        </a:defRPr>
      </a:lvl3pPr>
      <a:lvl4pPr marL="1432948" indent="-351358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133" kern="1200">
          <a:solidFill>
            <a:srgbClr val="414646"/>
          </a:solidFill>
          <a:latin typeface="Arial"/>
          <a:ea typeface="+mn-ea"/>
          <a:cs typeface="+mn-cs"/>
        </a:defRPr>
      </a:lvl4pPr>
      <a:lvl5pPr marL="1797006" indent="-364058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133" kern="1200">
          <a:solidFill>
            <a:srgbClr val="414646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apers@afwasa2025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F2C10671-5ECE-DD11-FA1C-39FA3F643D1C}"/>
              </a:ext>
            </a:extLst>
          </p:cNvPr>
          <p:cNvSpPr txBox="1">
            <a:spLocks/>
          </p:cNvSpPr>
          <p:nvPr/>
        </p:nvSpPr>
        <p:spPr>
          <a:xfrm>
            <a:off x="1" y="2476847"/>
            <a:ext cx="6783972" cy="1215000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540000" tIns="180000" rIns="180000" bIns="18000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none" spc="1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189"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</a:rPr>
              <a:t>PRESENTATION TITLE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269BE58B-3C51-5966-1EA0-842509FC0664}"/>
              </a:ext>
            </a:extLst>
          </p:cNvPr>
          <p:cNvSpPr txBox="1">
            <a:spLocks/>
          </p:cNvSpPr>
          <p:nvPr/>
        </p:nvSpPr>
        <p:spPr>
          <a:xfrm>
            <a:off x="1" y="3910061"/>
            <a:ext cx="6783972" cy="428867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540000" tIns="180000" rIns="180000" bIns="180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300" b="1" kern="1200" cap="all" spc="1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Clr>
                <a:srgbClr val="00AEEF"/>
              </a:buClr>
              <a:defRPr/>
            </a:pPr>
            <a:r>
              <a:rPr lang="en-US" cap="none" dirty="0">
                <a:latin typeface="Calibri" panose="020F0502020204030204"/>
              </a:rPr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44129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0D8E-04C0-7166-E94E-43414555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0A9C-C016-AD47-B914-5DBFC370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79" y="1632857"/>
            <a:ext cx="10729751" cy="478552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7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D48F2-250C-62E0-E069-A6484CC3A511}"/>
              </a:ext>
            </a:extLst>
          </p:cNvPr>
          <p:cNvSpPr txBox="1"/>
          <p:nvPr/>
        </p:nvSpPr>
        <p:spPr>
          <a:xfrm>
            <a:off x="435616" y="1376767"/>
            <a:ext cx="115277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TO PRESENTERS: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presentation is expected to last a maximum of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minutes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a brief Q&amp;A session with the moderator.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Delegates will submit their questions using the Summit App.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a smooth presentation, we recommend preparing a maximum of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slides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preparing your presentation, please generate and submit a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 copy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presentation to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papers@afwasa2025.org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not later than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2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January 2025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name your PDF file using the following format: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PaperCode_FirstName_LastName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(e.g. #25K.1.2.3.456_Frank_Kizito)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5211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116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Symbol</vt:lpstr>
      <vt:lpstr>Wingdings</vt:lpstr>
      <vt:lpstr>1_Office Theme</vt:lpstr>
      <vt:lpstr>Office-Design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16</cp:revision>
  <dcterms:created xsi:type="dcterms:W3CDTF">2024-12-08T21:49:54Z</dcterms:created>
  <dcterms:modified xsi:type="dcterms:W3CDTF">2024-12-09T12:00:28Z</dcterms:modified>
</cp:coreProperties>
</file>